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9" r:id="rId2"/>
    <p:sldId id="260" r:id="rId3"/>
    <p:sldId id="270" r:id="rId4"/>
    <p:sldId id="261" r:id="rId5"/>
    <p:sldId id="262" r:id="rId6"/>
    <p:sldId id="264" r:id="rId7"/>
    <p:sldId id="271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96CCC-352A-4E18-839C-860617CBE501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DD59B-66ED-4C58-9B5D-6BA8A7612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22AAE-9F0D-4CC5-B672-571B4325D2C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DD59B-66ED-4C58-9B5D-6BA8A761292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FF8-42EA-4ABF-8C6F-7F310FC584BC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5076-481E-47B4-9A7F-171B24C01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FF8-42EA-4ABF-8C6F-7F310FC584BC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5076-481E-47B4-9A7F-171B24C01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FF8-42EA-4ABF-8C6F-7F310FC584BC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5076-481E-47B4-9A7F-171B24C01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FF8-42EA-4ABF-8C6F-7F310FC584BC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5076-481E-47B4-9A7F-171B24C01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FF8-42EA-4ABF-8C6F-7F310FC584BC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5076-481E-47B4-9A7F-171B24C01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FF8-42EA-4ABF-8C6F-7F310FC584BC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5076-481E-47B4-9A7F-171B24C01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FF8-42EA-4ABF-8C6F-7F310FC584BC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5076-481E-47B4-9A7F-171B24C01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FF8-42EA-4ABF-8C6F-7F310FC584BC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5076-481E-47B4-9A7F-171B24C01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FF8-42EA-4ABF-8C6F-7F310FC584BC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5076-481E-47B4-9A7F-171B24C01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FF8-42EA-4ABF-8C6F-7F310FC584BC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35076-481E-47B4-9A7F-171B24C01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FF8-42EA-4ABF-8C6F-7F310FC584BC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D35076-481E-47B4-9A7F-171B24C01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A05FF8-42EA-4ABF-8C6F-7F310FC584BC}" type="datetimeFigureOut">
              <a:rPr lang="en-US" smtClean="0"/>
              <a:pPr/>
              <a:t>8/15/2020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D35076-481E-47B4-9A7F-171B24C019F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557466"/>
          </a:xfrm>
        </p:spPr>
        <p:txBody>
          <a:bodyPr>
            <a:normAutofit fontScale="90000"/>
          </a:bodyPr>
          <a:lstStyle/>
          <a:p>
            <a:r>
              <a:rPr lang="en-US" sz="5000" dirty="0" smtClean="0"/>
              <a:t>CONTROLLING- INTRODUCTION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Business Studies</a:t>
            </a:r>
            <a:br>
              <a:rPr lang="en-US" dirty="0" smtClean="0"/>
            </a:br>
            <a:r>
              <a:rPr lang="en-US" dirty="0" smtClean="0"/>
              <a:t>Class 12</a:t>
            </a:r>
            <a:br>
              <a:rPr lang="en-US" dirty="0" smtClean="0"/>
            </a:br>
            <a:r>
              <a:rPr lang="en-US" dirty="0" smtClean="0"/>
              <a:t>UNIT -8::MODULE -1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ABHISHIKTH SANDEEP ABRAHAM</a:t>
            </a:r>
          </a:p>
          <a:p>
            <a:r>
              <a:rPr lang="en-US" sz="1500" dirty="0" err="1" smtClean="0"/>
              <a:t>M.Phil</a:t>
            </a:r>
            <a:r>
              <a:rPr lang="en-US" sz="1500" dirty="0" smtClean="0"/>
              <a:t>, </a:t>
            </a:r>
            <a:r>
              <a:rPr lang="en-US" sz="1500" dirty="0" err="1" smtClean="0"/>
              <a:t>M.Com</a:t>
            </a:r>
            <a:r>
              <a:rPr lang="en-US" sz="1500" dirty="0" smtClean="0"/>
              <a:t>, MA(</a:t>
            </a:r>
            <a:r>
              <a:rPr lang="en-US" sz="1500" dirty="0" err="1" smtClean="0"/>
              <a:t>Pub.Rel</a:t>
            </a:r>
            <a:r>
              <a:rPr lang="en-US" sz="1500" dirty="0" smtClean="0"/>
              <a:t> &amp; </a:t>
            </a:r>
            <a:r>
              <a:rPr lang="en-US" sz="1500" dirty="0" err="1" smtClean="0"/>
              <a:t>Journl</a:t>
            </a:r>
            <a:r>
              <a:rPr lang="en-US" sz="1500" dirty="0" smtClean="0"/>
              <a:t>), MBA (HR),</a:t>
            </a:r>
            <a:r>
              <a:rPr lang="en-US" sz="1500" dirty="0" err="1" smtClean="0"/>
              <a:t>B.Ed</a:t>
            </a:r>
            <a:r>
              <a:rPr lang="en-US" sz="1500" dirty="0" smtClean="0"/>
              <a:t>, BCJ, </a:t>
            </a:r>
          </a:p>
          <a:p>
            <a:r>
              <a:rPr lang="en-US" sz="1500" dirty="0" smtClean="0"/>
              <a:t>ICWAI(I), PGDT, PGDCMP, </a:t>
            </a:r>
            <a:r>
              <a:rPr lang="en-US" sz="1500" dirty="0" err="1" smtClean="0"/>
              <a:t>Dip.Tax</a:t>
            </a:r>
            <a:r>
              <a:rPr lang="en-US" sz="1500" dirty="0" smtClean="0"/>
              <a:t>, CDT, UGC-NET,APSLET,</a:t>
            </a:r>
          </a:p>
          <a:p>
            <a:r>
              <a:rPr lang="en-US" sz="1500" dirty="0" smtClean="0"/>
              <a:t> (PhD),UGC-MAN Research Fellow </a:t>
            </a:r>
            <a:r>
              <a:rPr lang="en-US" sz="1500" dirty="0" err="1" smtClean="0"/>
              <a:t>Awardee</a:t>
            </a:r>
            <a:r>
              <a:rPr lang="en-US" sz="1500" dirty="0" smtClean="0"/>
              <a:t> in </a:t>
            </a:r>
            <a:r>
              <a:rPr lang="en-US" sz="1500" dirty="0" err="1" smtClean="0"/>
              <a:t>Devp</a:t>
            </a:r>
            <a:r>
              <a:rPr lang="en-US" sz="1500" dirty="0" smtClean="0"/>
              <a:t>. Studies</a:t>
            </a:r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14"/>
            <a:ext cx="9001156" cy="78581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INTRODUCTION TO CONTROLLING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CONTROLLING IS THE LAST FUNCTION OF MANAGEMENT WHICH </a:t>
            </a:r>
            <a:r>
              <a:rPr lang="en-US" sz="3000" b="1" dirty="0" smtClean="0">
                <a:solidFill>
                  <a:srgbClr val="FF0000"/>
                </a:solidFill>
              </a:rPr>
              <a:t>ENSURES</a:t>
            </a:r>
            <a:r>
              <a:rPr lang="en-US" sz="3000" dirty="0" smtClean="0">
                <a:solidFill>
                  <a:srgbClr val="FF0000"/>
                </a:solidFill>
              </a:rPr>
              <a:t> THAT THE </a:t>
            </a:r>
            <a:r>
              <a:rPr lang="en-US" sz="3000" b="1" dirty="0" smtClean="0">
                <a:solidFill>
                  <a:srgbClr val="FF0000"/>
                </a:solidFill>
              </a:rPr>
              <a:t>ACTIVITIES BEING PERFORMED ARE AS PER PLAN</a:t>
            </a:r>
          </a:p>
          <a:p>
            <a:pPr>
              <a:buNone/>
            </a:pPr>
            <a:r>
              <a:rPr lang="en-US" sz="3500" b="1" u="sng" dirty="0" smtClean="0">
                <a:solidFill>
                  <a:srgbClr val="7030A0"/>
                </a:solidFill>
              </a:rPr>
              <a:t>DEFINITIONS: </a:t>
            </a:r>
          </a:p>
          <a:p>
            <a:pPr marL="514350" indent="-514350">
              <a:buAutoNum type="arabicPeriod"/>
            </a:pPr>
            <a:r>
              <a:rPr lang="en-US" sz="3000" dirty="0" smtClean="0"/>
              <a:t>It refers to that managerial action which brings the </a:t>
            </a:r>
            <a:r>
              <a:rPr lang="en-US" sz="2800" b="1" u="sng" dirty="0" smtClean="0">
                <a:solidFill>
                  <a:srgbClr val="00B0F0"/>
                </a:solidFill>
              </a:rPr>
              <a:t>actual results </a:t>
            </a:r>
            <a:r>
              <a:rPr lang="en-US" sz="3200" b="1" u="sng" dirty="0" smtClean="0">
                <a:solidFill>
                  <a:srgbClr val="00B0F0"/>
                </a:solidFill>
              </a:rPr>
              <a:t>closer</a:t>
            </a:r>
            <a:r>
              <a:rPr lang="en-US" sz="2800" b="1" u="sng" dirty="0" smtClean="0">
                <a:solidFill>
                  <a:srgbClr val="00B0F0"/>
                </a:solidFill>
              </a:rPr>
              <a:t> </a:t>
            </a:r>
            <a:r>
              <a:rPr lang="en-US" sz="2800" u="sng" dirty="0" smtClean="0">
                <a:solidFill>
                  <a:srgbClr val="00B0F0"/>
                </a:solidFill>
              </a:rPr>
              <a:t>to desired </a:t>
            </a:r>
            <a:r>
              <a:rPr lang="en-US" sz="2800" dirty="0" smtClean="0"/>
              <a:t>(planned) </a:t>
            </a:r>
            <a:r>
              <a:rPr lang="en-US" sz="2800" u="sng" dirty="0" smtClean="0">
                <a:solidFill>
                  <a:srgbClr val="00B0F0"/>
                </a:solidFill>
              </a:rPr>
              <a:t>results.</a:t>
            </a:r>
            <a:endParaRPr lang="en-US" sz="3000" u="sng" dirty="0" smtClean="0">
              <a:solidFill>
                <a:srgbClr val="00B0F0"/>
              </a:solidFill>
            </a:endParaRPr>
          </a:p>
          <a:p>
            <a:pPr marL="514350" indent="-514350">
              <a:buAutoNum type="arabicPeriod"/>
            </a:pPr>
            <a:r>
              <a:rPr lang="en-US" sz="3000" dirty="0" smtClean="0"/>
              <a:t>It is a </a:t>
            </a:r>
            <a:r>
              <a:rPr lang="en-US" sz="3000" b="1" u="sng" dirty="0" smtClean="0"/>
              <a:t>process </a:t>
            </a:r>
            <a:r>
              <a:rPr lang="en-US" sz="3000" dirty="0" smtClean="0"/>
              <a:t>which seeks </a:t>
            </a:r>
            <a:r>
              <a:rPr lang="en-US" sz="3000" b="1" dirty="0" smtClean="0"/>
              <a:t>to bring </a:t>
            </a:r>
            <a:r>
              <a:rPr lang="en-US" sz="3000" dirty="0" smtClean="0"/>
              <a:t>about a </a:t>
            </a:r>
            <a:r>
              <a:rPr lang="en-US" sz="3500" u="sng" dirty="0" smtClean="0">
                <a:solidFill>
                  <a:srgbClr val="00B0F0"/>
                </a:solidFill>
              </a:rPr>
              <a:t>conformity between actual performance and planned action </a:t>
            </a:r>
          </a:p>
          <a:p>
            <a:pPr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Abhishikth Sandeep .A.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/>
            </a:r>
            <a:br>
              <a:rPr lang="en-US" i="1" dirty="0" smtClean="0">
                <a:solidFill>
                  <a:srgbClr val="00B050"/>
                </a:solidFill>
              </a:rPr>
            </a:br>
            <a:r>
              <a:rPr lang="en-US" sz="5300" i="1" dirty="0" smtClean="0">
                <a:solidFill>
                  <a:srgbClr val="00B050"/>
                </a:solidFill>
              </a:rPr>
              <a:t>CHARACTERISTICS: </a:t>
            </a:r>
            <a:endParaRPr lang="en-US" sz="5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429396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IT IS PERVASIVE: </a:t>
            </a:r>
            <a:r>
              <a:rPr lang="en-US" dirty="0" smtClean="0"/>
              <a:t>Applicable to all -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00B050"/>
                </a:solidFill>
              </a:rPr>
              <a:t>a)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Types of Org.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		b) Sizes of Org.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		c) Levels of Org.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IT IS </a:t>
            </a:r>
            <a:r>
              <a:rPr lang="en-US" smtClean="0">
                <a:solidFill>
                  <a:srgbClr val="FF0000"/>
                </a:solidFill>
              </a:rPr>
              <a:t>A </a:t>
            </a:r>
            <a:r>
              <a:rPr lang="en-US" smtClean="0">
                <a:solidFill>
                  <a:srgbClr val="FF0000"/>
                </a:solidFill>
              </a:rPr>
              <a:t>CONTINUOUS </a:t>
            </a:r>
            <a:r>
              <a:rPr lang="en-US" dirty="0" smtClean="0">
                <a:solidFill>
                  <a:srgbClr val="FF0000"/>
                </a:solidFill>
              </a:rPr>
              <a:t>ACTIVITY: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IT IS GOAL ORIENTED: </a:t>
            </a:r>
            <a:r>
              <a:rPr lang="en-US" dirty="0" smtClean="0"/>
              <a:t>Enhances efficiency-Helps achieve predetermined goals/results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 FUNCTION OF MANAGEMENT: -</a:t>
            </a:r>
            <a:r>
              <a:rPr lang="en-US" dirty="0" smtClean="0"/>
              <a:t>Both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forward looking </a:t>
            </a:r>
            <a:r>
              <a:rPr lang="en-US" dirty="0" smtClean="0"/>
              <a:t>(looks to ensure that progress is made in the right direction to achieve goals)</a:t>
            </a:r>
            <a:r>
              <a:rPr lang="en-US" dirty="0" smtClean="0">
                <a:solidFill>
                  <a:srgbClr val="FF0000"/>
                </a:solidFill>
              </a:rPr>
              <a:t>  &amp;  </a:t>
            </a:r>
            <a:r>
              <a:rPr lang="en-US" dirty="0" smtClean="0">
                <a:solidFill>
                  <a:srgbClr val="C00000"/>
                </a:solidFill>
              </a:rPr>
              <a:t>backward looking </a:t>
            </a:r>
            <a:r>
              <a:rPr lang="en-US" dirty="0" smtClean="0"/>
              <a:t>(constantly makes a comparison with plan &amp; checking for deviations (if any) and taking rectificationary action.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IT PRESUPPOSES THE EXISTENCE OF STANDARDS </a:t>
            </a:r>
            <a:r>
              <a:rPr lang="en-US" dirty="0" smtClean="0"/>
              <a:t>(which is a result of planning)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b="1" dirty="0" smtClean="0">
                <a:solidFill>
                  <a:srgbClr val="7030A0"/>
                </a:solidFill>
              </a:rPr>
              <a:t>Hence planning is a prerequisite for controlling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"/>
            <a:ext cx="8229600" cy="78581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ADVANTAGES OF CONTROLLING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11516"/>
            <a:ext cx="9286908" cy="624648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en-IN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en-IN" sz="3000" b="1" dirty="0" smtClean="0">
                <a:solidFill>
                  <a:srgbClr val="C00000"/>
                </a:solidFill>
              </a:rPr>
              <a:t> HELPS IN BETTER PLANNING FOR THE FUTURE: </a:t>
            </a:r>
          </a:p>
          <a:p>
            <a:pPr marL="514350" indent="-514350">
              <a:buNone/>
            </a:pPr>
            <a:endParaRPr lang="en-IN" sz="3000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en-IN" sz="3000" b="1" dirty="0" smtClean="0">
                <a:solidFill>
                  <a:srgbClr val="C00000"/>
                </a:solidFill>
              </a:rPr>
              <a:t>HELPS ENSURE EFFECTIVE &amp; EFFICIENT USAGE OF ORGANIZATIONAL RESOURCES  TO ACHIEVE PREDETERMINED GOALS</a:t>
            </a:r>
            <a:endParaRPr lang="en-US" sz="3000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Abhishikth Sandeep .A.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IMPORTANCE OF CONTROLLING</a:t>
            </a:r>
            <a:r>
              <a:rPr lang="en-I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4380"/>
            <a:ext cx="9286908" cy="6143620"/>
          </a:xfrm>
        </p:spPr>
        <p:txBody>
          <a:bodyPr>
            <a:normAutofit/>
          </a:bodyPr>
          <a:lstStyle/>
          <a:p>
            <a:r>
              <a:rPr lang="en-IN" sz="2400" dirty="0" smtClean="0">
                <a:solidFill>
                  <a:srgbClr val="FF0000"/>
                </a:solidFill>
              </a:rPr>
              <a:t>HELPS ACHIEVE ORGANIZATIONAL GOALS </a:t>
            </a:r>
            <a:r>
              <a:rPr lang="en-IN" sz="2400" dirty="0" smtClean="0"/>
              <a:t>- by synchronizing performance with planned effort &amp; keeping the progress on track</a:t>
            </a:r>
          </a:p>
          <a:p>
            <a:pPr>
              <a:buNone/>
            </a:pPr>
            <a:endParaRPr lang="en-IN" sz="2400" dirty="0" smtClean="0"/>
          </a:p>
          <a:p>
            <a:r>
              <a:rPr lang="en-IN" sz="2400" dirty="0" smtClean="0">
                <a:solidFill>
                  <a:srgbClr val="FF0000"/>
                </a:solidFill>
              </a:rPr>
              <a:t>ENSURES EFFICIENT USE OF RESOURCES- </a:t>
            </a:r>
            <a:r>
              <a:rPr lang="en-IN" sz="2400" dirty="0" smtClean="0"/>
              <a:t>Minimises wastages</a:t>
            </a:r>
          </a:p>
          <a:p>
            <a:pPr>
              <a:buNone/>
            </a:pPr>
            <a:r>
              <a:rPr lang="en-IN" sz="2400" dirty="0" smtClean="0"/>
              <a:t> </a:t>
            </a:r>
          </a:p>
          <a:p>
            <a:r>
              <a:rPr lang="en-IN" sz="2400" dirty="0" smtClean="0">
                <a:solidFill>
                  <a:srgbClr val="FF0000"/>
                </a:solidFill>
              </a:rPr>
              <a:t>MOTIVATES EMPLOYEE- </a:t>
            </a:r>
            <a:r>
              <a:rPr lang="en-IN" sz="2400" dirty="0" smtClean="0"/>
              <a:t>Helps enhance dedication of employee to the job through a system of performance linked incentive recognition</a:t>
            </a:r>
          </a:p>
          <a:p>
            <a:pPr>
              <a:buNone/>
            </a:pPr>
            <a:endParaRPr lang="en-IN" sz="2400" dirty="0" smtClean="0"/>
          </a:p>
          <a:p>
            <a:r>
              <a:rPr lang="en-IN" sz="2400" dirty="0" smtClean="0">
                <a:solidFill>
                  <a:srgbClr val="FF0000"/>
                </a:solidFill>
              </a:rPr>
              <a:t>PROMOTES ORDER &amp; DISCIPLINE :- </a:t>
            </a:r>
            <a:r>
              <a:rPr lang="en-IN" sz="2400" dirty="0" smtClean="0"/>
              <a:t>Checks unwanted activities</a:t>
            </a:r>
          </a:p>
          <a:p>
            <a:pPr>
              <a:buNone/>
            </a:pPr>
            <a:endParaRPr lang="en-IN" sz="2400" dirty="0" smtClean="0"/>
          </a:p>
          <a:p>
            <a:r>
              <a:rPr lang="en-IN" sz="2400" dirty="0" smtClean="0">
                <a:solidFill>
                  <a:srgbClr val="FF0000"/>
                </a:solidFill>
              </a:rPr>
              <a:t>FACILITATES BETTER COORDINATION: </a:t>
            </a:r>
            <a:r>
              <a:rPr lang="en-IN" sz="2400" dirty="0" smtClean="0"/>
              <a:t>between various departments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Abhishikth</a:t>
            </a:r>
            <a:r>
              <a:rPr lang="en-US" dirty="0" smtClean="0"/>
              <a:t> </a:t>
            </a:r>
            <a:r>
              <a:rPr lang="en-US" dirty="0" err="1" smtClean="0"/>
              <a:t>Sandeep</a:t>
            </a:r>
            <a:r>
              <a:rPr lang="en-US" dirty="0" smtClean="0"/>
              <a:t> .A.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"/>
            <a:ext cx="8229600" cy="642934"/>
          </a:xfrm>
        </p:spPr>
        <p:txBody>
          <a:bodyPr>
            <a:normAutofit/>
          </a:bodyPr>
          <a:lstStyle/>
          <a:p>
            <a:r>
              <a:rPr lang="en-IN" sz="3800" b="1" dirty="0" smtClean="0"/>
              <a:t>LIMITATIONS OF CONTROLLING..... 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endParaRPr lang="en-IN" sz="2200" dirty="0" smtClean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IN" sz="2200" dirty="0" smtClean="0">
                <a:solidFill>
                  <a:srgbClr val="FF0000"/>
                </a:solidFill>
              </a:rPr>
              <a:t>IN MOST CASES “STANDARDS” CANNOT BE ACCURATELY DEFINED IN QUANTITATIVE TERMS</a:t>
            </a:r>
            <a:r>
              <a:rPr lang="en-IN" sz="2200" dirty="0" smtClean="0"/>
              <a:t>: Ex: In the case of attributes – Customer satisfaction, honesty of employee etc. – Hence the measurement of performance &amp; comparison with standard is difficult. </a:t>
            </a:r>
          </a:p>
          <a:p>
            <a:pPr marL="457200" indent="-457200">
              <a:buAutoNum type="arabicPeriod"/>
            </a:pPr>
            <a:endParaRPr lang="en-IN" sz="2200" dirty="0" smtClean="0"/>
          </a:p>
          <a:p>
            <a:pPr marL="457200" indent="-457200">
              <a:buAutoNum type="arabicPeriod"/>
            </a:pPr>
            <a:r>
              <a:rPr lang="en-IN" sz="2200" dirty="0" smtClean="0">
                <a:solidFill>
                  <a:srgbClr val="FF0000"/>
                </a:solidFill>
              </a:rPr>
              <a:t>NO CONTROL OVER EXTERNAL FACTORS </a:t>
            </a:r>
            <a:r>
              <a:rPr lang="en-IN" sz="2200" dirty="0" smtClean="0"/>
              <a:t>: As they are beyond the control of the organization.</a:t>
            </a:r>
          </a:p>
          <a:p>
            <a:pPr marL="457200" indent="-457200">
              <a:buAutoNum type="arabicPeriod"/>
            </a:pPr>
            <a:endParaRPr lang="en-IN" sz="2200" dirty="0" smtClean="0"/>
          </a:p>
          <a:p>
            <a:pPr marL="457200" indent="-457200">
              <a:buAutoNum type="arabicPeriod"/>
            </a:pPr>
            <a:r>
              <a:rPr lang="en-IN" sz="2200" dirty="0" smtClean="0">
                <a:solidFill>
                  <a:srgbClr val="FF0000"/>
                </a:solidFill>
              </a:rPr>
              <a:t>RESISTANCE FROM EMPLOYEES</a:t>
            </a:r>
            <a:r>
              <a:rPr lang="en-IN" sz="2200" dirty="0" smtClean="0"/>
              <a:t>: As it seeks to constantly monitor on the job employee performance &amp; make comparison with standards, employees feel inconvenienced and tend to offer resistance </a:t>
            </a:r>
          </a:p>
          <a:p>
            <a:pPr marL="457200" indent="-457200">
              <a:buAutoNum type="arabicPeriod"/>
            </a:pPr>
            <a:endParaRPr lang="en-IN" sz="2200" dirty="0" smtClean="0"/>
          </a:p>
          <a:p>
            <a:pPr marL="457200" indent="-457200">
              <a:buAutoNum type="arabicPeriod"/>
            </a:pPr>
            <a:r>
              <a:rPr lang="en-IN" sz="2200" dirty="0" smtClean="0">
                <a:solidFill>
                  <a:srgbClr val="FF0000"/>
                </a:solidFill>
              </a:rPr>
              <a:t>COSTLY</a:t>
            </a:r>
            <a:r>
              <a:rPr lang="en-IN" sz="2200" dirty="0" smtClean="0"/>
              <a:t>: Involves  spending a lot of time, money &amp; effort. It proves to be costly for small &amp; medium enterprises 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Abhishikth Sandeep .A.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642918"/>
            <a:ext cx="9001156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14282" y="5357826"/>
            <a:ext cx="25003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Business Studies-Class 12, CBSE.</a:t>
            </a:r>
          </a:p>
          <a:p>
            <a:r>
              <a:rPr lang="en-US" sz="1000" dirty="0" err="1" smtClean="0"/>
              <a:t>R.K.Singla</a:t>
            </a:r>
            <a:r>
              <a:rPr lang="en-US" sz="1000" dirty="0" smtClean="0"/>
              <a:t>. </a:t>
            </a:r>
          </a:p>
          <a:p>
            <a:r>
              <a:rPr lang="en-US" sz="1000" dirty="0" smtClean="0"/>
              <a:t>VK Publications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00298" y="6357958"/>
            <a:ext cx="25717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/>
              <a:t>Abhishikth</a:t>
            </a:r>
            <a:r>
              <a:rPr lang="en-US" sz="800" dirty="0" smtClean="0"/>
              <a:t> </a:t>
            </a:r>
            <a:r>
              <a:rPr lang="en-US" sz="800" dirty="0" err="1" smtClean="0"/>
              <a:t>Sandeep</a:t>
            </a:r>
            <a:r>
              <a:rPr lang="en-US" sz="800" dirty="0" smtClean="0"/>
              <a:t>. A.</a:t>
            </a:r>
            <a:endParaRPr lang="en-US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85728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RECPITULATION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46788" y="-24"/>
            <a:ext cx="60256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WORKSHEET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286520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sz="1800" dirty="0" smtClean="0"/>
              <a:t>Why is controlling said to be a </a:t>
            </a:r>
            <a:r>
              <a:rPr lang="en-US" sz="1800" dirty="0" err="1" smtClean="0"/>
              <a:t>continous</a:t>
            </a:r>
            <a:r>
              <a:rPr lang="en-US" sz="1800" dirty="0" smtClean="0"/>
              <a:t> activity? ( 1 mark)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Why is it said that controlling is looking back? ( 1 mark)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“Controlling is all pervasive”- Explain. ( 3 mark)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“Controlling is an indispensible function of management”- Do you agree? Give reasons. 								( 5 mark)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Name the function  of management which reviews the business operations ( 1 mark)</a:t>
            </a:r>
          </a:p>
          <a:p>
            <a:pPr marL="342900" indent="-342900">
              <a:buAutoNum type="arabicPeriod"/>
            </a:pPr>
            <a:r>
              <a:rPr lang="en-US" sz="1800" dirty="0" err="1" smtClean="0"/>
              <a:t>Expalain</a:t>
            </a:r>
            <a:r>
              <a:rPr lang="en-US" sz="1800" dirty="0" smtClean="0"/>
              <a:t> how controlling helps in achieving the organizational goals ( 3 mark)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How does controlling ensure efficient usage of resources? ( 3 mark)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“ Controlling is forward looking “ – Explain ( 3 mark)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How does controlling improve employee morale? ( 3 mark)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Explain the importance of controlling. ( 5/6 mark)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Abhishikth Sandeep .A.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347</TotalTime>
  <Words>416</Words>
  <Application>Microsoft Office PowerPoint</Application>
  <PresentationFormat>On-screen Show (4:3)</PresentationFormat>
  <Paragraphs>69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CONTROLLING- INTRODUCTION Business Studies Class 12 UNIT -8::MODULE -1 </vt:lpstr>
      <vt:lpstr>INTRODUCTION TO CONTROLLING</vt:lpstr>
      <vt:lpstr> CHARACTERISTICS: </vt:lpstr>
      <vt:lpstr>ADVANTAGES OF CONTROLLING</vt:lpstr>
      <vt:lpstr>IMPORTANCE OF CONTROLLING </vt:lpstr>
      <vt:lpstr>LIMITATIONS OF CONTROLLING..... 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Management Business Studies Class 12 UNIT -1::MODULE -1</dc:title>
  <dc:creator>admin</dc:creator>
  <cp:lastModifiedBy>admin</cp:lastModifiedBy>
  <cp:revision>60</cp:revision>
  <dcterms:created xsi:type="dcterms:W3CDTF">2020-04-27T14:11:37Z</dcterms:created>
  <dcterms:modified xsi:type="dcterms:W3CDTF">2020-08-15T15:24:09Z</dcterms:modified>
</cp:coreProperties>
</file>